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8" r:id="rId3"/>
    <p:sldId id="257" r:id="rId4"/>
    <p:sldId id="258" r:id="rId5"/>
    <p:sldId id="267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A4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40" autoAdjust="0"/>
    <p:restoredTop sz="55597" autoAdjust="0"/>
  </p:normalViewPr>
  <p:slideViewPr>
    <p:cSldViewPr snapToGrid="0">
      <p:cViewPr varScale="1">
        <p:scale>
          <a:sx n="80" d="100"/>
          <a:sy n="80" d="100"/>
        </p:scale>
        <p:origin x="662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4A68B9-F452-4D7B-8E80-04F96717E1FE}" type="datetimeFigureOut">
              <a:rPr lang="en-GB" smtClean="0"/>
              <a:t>12/09/2025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358A2-2CC1-41B1-92B0-A538C7E26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371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sfdsadf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358A2-2CC1-41B1-92B0-A538C7E26F3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3762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Fsdfasdf</a:t>
            </a:r>
            <a:endParaRPr lang="en-GB" dirty="0"/>
          </a:p>
          <a:p>
            <a:r>
              <a:rPr lang="en-GB" dirty="0" err="1"/>
              <a:t>sdfsadf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358A2-2CC1-41B1-92B0-A538C7E26F3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099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afdsaf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358A2-2CC1-41B1-92B0-A538C7E26F3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609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0B729-D59C-F050-A6AE-F9EDF348E3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CA4CA2-2961-D6AA-662B-B6684272F9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A4C00-634B-35D7-3A10-D944E634C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3BFFA-6E00-494D-8094-EF814773ACD1}" type="datetime1">
              <a:rPr lang="en-GB" smtClean="0"/>
              <a:t>12/09/2025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7F488-C3D4-E1C0-B623-E81DB289C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05BB6-D4E8-DCEB-8E0A-D12C250B3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3345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4C4D-DAB4-57B6-51DA-5E0071DE6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ACF1B1-D51B-5C15-445D-C05B6FAC15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E9D9C-CDFA-E4B4-6806-E933E8F45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A2237-DACB-4B48-A29D-B3E60EBAD379}" type="datetime1">
              <a:rPr lang="en-GB" smtClean="0"/>
              <a:t>12/09/2025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FB545-9729-85B5-9015-A26898EA4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78F45-0B21-A43C-61E3-4DE224407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4988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4CC962-9207-A79D-4A13-B447F341AE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7D79AB-BF25-A0FA-E043-8C722DF436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D50FD-F089-89AF-1840-E215D8F2F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16C61-E40B-4300-ABB3-9B36166294E3}" type="datetime1">
              <a:rPr lang="en-GB" smtClean="0"/>
              <a:t>12/09/2025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9340D-0926-E642-ADF8-B333F8822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73EC9-EADB-1F0F-21C3-F91FA0928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218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6793C-CD30-8B24-0767-C3ABDA08D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272F1-942A-4883-CD4E-DF12403FF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AF9A1-B80A-0956-E077-9B77CD0DF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B3941-A030-4E03-B59A-D2805912C04E}" type="datetime1">
              <a:rPr lang="en-GB" smtClean="0"/>
              <a:t>12/09/2025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D9EFE-B73A-1576-A5DE-D5BCCBC88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82F03-E70B-5C61-F853-7AFCCE674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788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D8936-3B80-BDDD-94F2-3C9661E2C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9FEFA-2B0F-AF13-A1DE-ED5FCD8D3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E8025-4A83-6F1C-DE40-E17FE0C57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4D9F-CD0E-4ECF-B3C4-B403396023E0}" type="datetime1">
              <a:rPr lang="en-GB" smtClean="0"/>
              <a:t>12/09/2025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86E4B-4DBF-8B60-B604-60476EE9F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6B58F-7929-966B-10EF-BE62B1062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758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564E1-C264-83BD-8114-EE1251ED2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5DA80-06C3-8272-EE3C-0195FBA0A5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B86AE7-CBD8-836B-E0B1-B30E124137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2672C9-6B44-2F69-3E19-55BAA2E14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FEA5D-D60C-4A6C-A880-827D50FA0780}" type="datetime1">
              <a:rPr lang="en-GB" smtClean="0"/>
              <a:t>12/09/2025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027BB7-D5CE-DE8D-6E19-D9D59CA11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48342C-BFCA-75A7-4305-5BAD9FC1F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473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401D1-FE63-AFBB-C264-42CFC0C83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59E25-433C-1FD8-D047-DD6D0F9C8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338DFE-2DF5-4FFC-15F9-22FBEEA66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A2E202-45F5-DC58-E498-02D6AF52AC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F4A937-F05D-E056-78BC-5DDF39CF16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CEE633-28C6-1842-4500-41FE01770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6C915-4B09-4C44-85C7-CF06FD05C4D6}" type="datetime1">
              <a:rPr lang="en-GB" smtClean="0"/>
              <a:t>12/09/2025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C63346-D600-CC5B-A34A-1E4AF4694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FD40D5-1583-4EDF-B8CF-C8ACD5F39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7761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76D0F-39E6-619B-1606-A90BE7712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F31EE2-3117-7E5F-1355-77B37AD81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5BD1E-DC3C-437A-8C6C-05A170F622B5}" type="datetime1">
              <a:rPr lang="en-GB" smtClean="0"/>
              <a:t>12/09/2025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35377B-352E-D389-05E2-361975288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451883-50F9-3C7A-9BB0-501736EBE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33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30F9B-18B8-6282-55ED-DB65B6A4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027EE-F3F5-459D-B585-3C39C0C0B24F}" type="datetime1">
              <a:rPr lang="en-GB" smtClean="0"/>
              <a:t>12/09/2025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A7C868-93A9-40A7-07DB-6AFD2F085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C75FD-2BC5-0BA5-5901-FF8AB3404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048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0A222-CCB7-954C-247A-A1B29CCC8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D5B33-AB9C-9FF0-D661-9C9662E39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AC9540-0B0D-E52D-D68F-9224B3B779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3FA323-2CA4-AB8D-AC56-8E44D715A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1B4D7-2239-47E8-9985-3594AB8D2038}" type="datetime1">
              <a:rPr lang="en-GB" smtClean="0"/>
              <a:t>12/09/2025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FE27F6-4AF0-1665-0378-3E86AD64F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6BC61-DF70-894D-F404-08BCF8AF0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08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B83E2-FA10-AA24-281A-E150B76E7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D40964-EDD7-BCF6-2E19-D7B3F0A35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958CA9-A17F-1A3F-AED5-70CC6F37E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1A2ADC-14C6-7C8C-C6D5-ECF99FD09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22721-1D01-4871-9278-F4A1AC24EBB4}" type="datetime1">
              <a:rPr lang="en-GB" smtClean="0"/>
              <a:t>12/09/2025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48F0F6-DF5E-70A1-838D-32DD7403E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B3B9B-9999-4A23-659B-23D9E4AF6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3377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608E99-D1E2-AD45-C021-655FEA26A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B9EBBE-F10E-D3B1-2A98-CC0D409914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DD628-615F-FCB3-9C86-4D48C9F7FA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2A89F-EA0F-4690-B103-FC6F7A273BC4}" type="datetime1">
              <a:rPr lang="en-GB" smtClean="0"/>
              <a:t>12/09/2025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BE467-A8F0-E79B-8B41-527C2AD9F6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D6CC4-8F11-9CBB-5EE4-B7306E793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EAB6B-FEE7-4556-A9A7-3A7F3E2003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519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mailto:st20328096@outlook.cardiffmet.ac.uk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039E7C4-4C3F-6B9F-0178-9663041C0C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3468" y="4707354"/>
            <a:ext cx="9144000" cy="1655763"/>
          </a:xfrm>
        </p:spPr>
        <p:txBody>
          <a:bodyPr/>
          <a:lstStyle/>
          <a:p>
            <a:r>
              <a:rPr lang="en-US" dirty="0"/>
              <a:t>A new way to learn databases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5DAA6E-BCB6-B9EA-BD97-DCDDF17D8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468" y="-1936969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D34010-9383-06A0-C4E1-04266B09C514}"/>
              </a:ext>
            </a:extLst>
          </p:cNvPr>
          <p:cNvSpPr txBox="1"/>
          <p:nvPr/>
        </p:nvSpPr>
        <p:spPr>
          <a:xfrm>
            <a:off x="2284325" y="5265336"/>
            <a:ext cx="7623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Student ID – </a:t>
            </a:r>
            <a:r>
              <a:rPr lang="en-GB" u="sng" dirty="0" err="1">
                <a:hlinkClick r:id="rId4"/>
              </a:rPr>
              <a:t>st20328096</a:t>
            </a:r>
            <a:r>
              <a:rPr lang="en-GB" dirty="0"/>
              <a:t>– </a:t>
            </a:r>
            <a:r>
              <a:rPr lang="en-GB" dirty="0" err="1"/>
              <a:t>KD</a:t>
            </a:r>
            <a:r>
              <a:rPr lang="en-GB" dirty="0"/>
              <a:t>/</a:t>
            </a:r>
            <a:r>
              <a:rPr lang="en-GB" dirty="0" err="1"/>
              <a:t>BSCSD</a:t>
            </a:r>
            <a:r>
              <a:rPr lang="en-GB" dirty="0"/>
              <a:t>/19/05</a:t>
            </a:r>
          </a:p>
          <a:p>
            <a:pPr algn="ctr"/>
            <a:r>
              <a:rPr lang="en-GB" dirty="0"/>
              <a:t>Name: </a:t>
            </a:r>
            <a:r>
              <a:rPr lang="en-GB" dirty="0" err="1"/>
              <a:t>Galketihenege</a:t>
            </a:r>
            <a:r>
              <a:rPr lang="en-GB" dirty="0"/>
              <a:t> Krishan Chamara </a:t>
            </a:r>
            <a:r>
              <a:rPr lang="en-GB" dirty="0" err="1"/>
              <a:t>Abeywardhana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138B8B-335C-26D3-9F35-EB5F52DC2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1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03BD1F-BE66-5965-0E62-740D7ABE54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93273"/>
            <a:ext cx="9144000" cy="2387600"/>
          </a:xfrm>
        </p:spPr>
        <p:txBody>
          <a:bodyPr/>
          <a:lstStyle/>
          <a:p>
            <a:r>
              <a:rPr lang="en-US" dirty="0"/>
              <a:t>SQL Safari</a:t>
            </a:r>
            <a:br>
              <a:rPr lang="en-US" dirty="0"/>
            </a:br>
            <a:r>
              <a:rPr lang="en-US" dirty="0"/>
              <a:t>Gamified Learning for SQL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EA8930-3429-EDCC-1726-26DEA4FD7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5" t="26827" r="12015" b="26827"/>
          <a:stretch>
            <a:fillRect/>
          </a:stretch>
        </p:blipFill>
        <p:spPr>
          <a:xfrm>
            <a:off x="0" y="86362"/>
            <a:ext cx="2189703" cy="13358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C1E156-3D01-D3F1-3ACA-CA4B3E8384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634" y="3290207"/>
            <a:ext cx="3567793" cy="3567793"/>
          </a:xfrm>
          <a:prstGeom prst="rect">
            <a:avLst/>
          </a:prstGeom>
        </p:spPr>
      </p:pic>
      <p:sp>
        <p:nvSpPr>
          <p:cNvPr id="10" name="ProgressBar">
            <a:extLst>
              <a:ext uri="{FF2B5EF4-FFF2-40B4-BE49-F238E27FC236}">
                <a16:creationId xmlns:a16="http://schemas.microsoft.com/office/drawing/2014/main" id="{7EEDB3C1-D26C-55DD-1652-2A2F1DFA854D}"/>
              </a:ext>
            </a:extLst>
          </p:cNvPr>
          <p:cNvSpPr/>
          <p:nvPr/>
        </p:nvSpPr>
        <p:spPr>
          <a:xfrm>
            <a:off x="0" y="6731000"/>
            <a:ext cx="937846" cy="127000"/>
          </a:xfrm>
          <a:prstGeom prst="rect">
            <a:avLst/>
          </a:prstGeom>
          <a:solidFill>
            <a:srgbClr val="FFA5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783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BB6AE-0E35-2BD7-6917-645E050DE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2932" y="783414"/>
            <a:ext cx="4379068" cy="1325563"/>
          </a:xfrm>
        </p:spPr>
        <p:txBody>
          <a:bodyPr/>
          <a:lstStyle/>
          <a:p>
            <a:r>
              <a:rPr lang="en-GB" b="1" dirty="0"/>
              <a:t>Technology Stack</a:t>
            </a:r>
            <a:endParaRPr lang="en-GB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2D27ADF-8FE7-17A0-C42B-6C783DCE9D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812932" y="2111781"/>
            <a:ext cx="3017493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Backend: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 PHP(Laravel)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Frontend: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HTML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CSS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Bootstrap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JS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Database: MySQL.</a:t>
            </a:r>
          </a:p>
        </p:txBody>
      </p:sp>
      <p:pic>
        <p:nvPicPr>
          <p:cNvPr id="4099" name="Picture 3" descr="Laravel - Wikipedia">
            <a:extLst>
              <a:ext uri="{FF2B5EF4-FFF2-40B4-BE49-F238E27FC236}">
                <a16:creationId xmlns:a16="http://schemas.microsoft.com/office/drawing/2014/main" id="{F48620BC-036E-AA4C-0765-F7454AB2B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715" y="741277"/>
            <a:ext cx="1684482" cy="175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A Simple Understanding of HTML, CSS, and JavaScript">
            <a:extLst>
              <a:ext uri="{FF2B5EF4-FFF2-40B4-BE49-F238E27FC236}">
                <a16:creationId xmlns:a16="http://schemas.microsoft.com/office/drawing/2014/main" id="{551FA46C-6F1F-769F-AAAE-4F534D16B3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5" t="16791" r="10845" b="16791"/>
          <a:stretch>
            <a:fillRect/>
          </a:stretch>
        </p:blipFill>
        <p:spPr bwMode="auto">
          <a:xfrm>
            <a:off x="1429415" y="2629597"/>
            <a:ext cx="5047338" cy="2397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SQL Database | Custom software | Netgen">
            <a:extLst>
              <a:ext uri="{FF2B5EF4-FFF2-40B4-BE49-F238E27FC236}">
                <a16:creationId xmlns:a16="http://schemas.microsoft.com/office/drawing/2014/main" id="{07B5883F-9B11-53C3-5669-EE8FE6C41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517" y="5117545"/>
            <a:ext cx="1600997" cy="160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EED331D-54D1-D2B7-9D59-AF3B995D2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10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923776-61BD-89AF-2A25-FF70E9A15C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5" t="26827" r="12015" b="26827"/>
          <a:stretch>
            <a:fillRect/>
          </a:stretch>
        </p:blipFill>
        <p:spPr>
          <a:xfrm>
            <a:off x="0" y="86362"/>
            <a:ext cx="2189703" cy="1335827"/>
          </a:xfrm>
          <a:prstGeom prst="rect">
            <a:avLst/>
          </a:prstGeom>
        </p:spPr>
      </p:pic>
      <p:sp>
        <p:nvSpPr>
          <p:cNvPr id="3" name="ProgressBar">
            <a:extLst>
              <a:ext uri="{FF2B5EF4-FFF2-40B4-BE49-F238E27FC236}">
                <a16:creationId xmlns:a16="http://schemas.microsoft.com/office/drawing/2014/main" id="{5FE166D7-DF24-0C2F-462D-F2B99E799DA0}"/>
              </a:ext>
            </a:extLst>
          </p:cNvPr>
          <p:cNvSpPr/>
          <p:nvPr/>
        </p:nvSpPr>
        <p:spPr>
          <a:xfrm>
            <a:off x="0" y="6731000"/>
            <a:ext cx="9378462" cy="127000"/>
          </a:xfrm>
          <a:prstGeom prst="rect">
            <a:avLst/>
          </a:prstGeom>
          <a:solidFill>
            <a:srgbClr val="FFA5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8773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E2884-F7A1-490F-9884-628083F68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Improvements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259C7F4-F40E-4774-FC6C-3A2BDD6F548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90688"/>
            <a:ext cx="4507709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Multiplayer challenges.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AI-driven personalized hints.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Mobile app version.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1A5A86-85A0-056F-BBC0-3595063CD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53" y="3528639"/>
            <a:ext cx="3403060" cy="2268707"/>
          </a:xfrm>
          <a:prstGeom prst="rect">
            <a:avLst/>
          </a:prstGeom>
        </p:spPr>
      </p:pic>
      <p:pic>
        <p:nvPicPr>
          <p:cNvPr id="5123" name="Picture 3" descr="AI-Driven Personalization: Elevating User Experiences - Subscribed.FYI">
            <a:extLst>
              <a:ext uri="{FF2B5EF4-FFF2-40B4-BE49-F238E27FC236}">
                <a16:creationId xmlns:a16="http://schemas.microsoft.com/office/drawing/2014/main" id="{A4B25D88-F913-2F02-6DC6-FB1472D195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t="24204" r="4085" b="6053"/>
          <a:stretch>
            <a:fillRect/>
          </a:stretch>
        </p:blipFill>
        <p:spPr bwMode="auto">
          <a:xfrm>
            <a:off x="4612696" y="3528639"/>
            <a:ext cx="3403062" cy="226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5E20FE-CCF9-0310-560B-674219B78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3736" y="541522"/>
            <a:ext cx="2966605" cy="525582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9B712B-F80C-4C29-7A21-34891ED60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11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DC2719-0827-8CC3-4F1D-F81EBE293B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5" t="26827" r="12015" b="26827"/>
          <a:stretch>
            <a:fillRect/>
          </a:stretch>
        </p:blipFill>
        <p:spPr>
          <a:xfrm>
            <a:off x="5826055" y="354861"/>
            <a:ext cx="2189703" cy="1335827"/>
          </a:xfrm>
          <a:prstGeom prst="rect">
            <a:avLst/>
          </a:prstGeom>
        </p:spPr>
      </p:pic>
      <p:sp>
        <p:nvSpPr>
          <p:cNvPr id="3" name="ProgressBar">
            <a:extLst>
              <a:ext uri="{FF2B5EF4-FFF2-40B4-BE49-F238E27FC236}">
                <a16:creationId xmlns:a16="http://schemas.microsoft.com/office/drawing/2014/main" id="{B27AF9CC-8EEA-E765-6859-E6DDACF73180}"/>
              </a:ext>
            </a:extLst>
          </p:cNvPr>
          <p:cNvSpPr/>
          <p:nvPr/>
        </p:nvSpPr>
        <p:spPr>
          <a:xfrm>
            <a:off x="0" y="6731000"/>
            <a:ext cx="10316308" cy="127000"/>
          </a:xfrm>
          <a:prstGeom prst="rect">
            <a:avLst/>
          </a:prstGeom>
          <a:solidFill>
            <a:srgbClr val="FFA5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981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onclusion and Call to Action - fundsforNGOs - Grants and Resources for  Sustainability">
            <a:extLst>
              <a:ext uri="{FF2B5EF4-FFF2-40B4-BE49-F238E27FC236}">
                <a16:creationId xmlns:a16="http://schemas.microsoft.com/office/drawing/2014/main" id="{5B0316DA-3F81-CB73-2743-22B853CBC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8F3FF-6AE7-B82F-6788-4C1C5F669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71787"/>
            <a:ext cx="10515600" cy="4351338"/>
          </a:xfrm>
        </p:spPr>
        <p:txBody>
          <a:bodyPr/>
          <a:lstStyle/>
          <a:p>
            <a:r>
              <a:rPr lang="en-US" altLang="en-US" dirty="0">
                <a:solidFill>
                  <a:schemeClr val="bg1"/>
                </a:solidFill>
              </a:rPr>
              <a:t>Students find learning SQL is boring.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altLang="en-US" dirty="0">
                <a:solidFill>
                  <a:schemeClr val="bg1"/>
                </a:solidFill>
              </a:rPr>
              <a:t>With SQL Safari, learning feels like </a:t>
            </a:r>
            <a:br>
              <a:rPr lang="en-US" altLang="en-US" dirty="0">
                <a:solidFill>
                  <a:schemeClr val="bg1"/>
                </a:solidFill>
              </a:rPr>
            </a:br>
            <a:r>
              <a:rPr lang="en-US" altLang="en-US" dirty="0">
                <a:solidFill>
                  <a:schemeClr val="bg1"/>
                </a:solidFill>
              </a:rPr>
              <a:t>playing a game.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AC5EB-A6A3-B260-5338-36CB0084F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12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F6A8F2-E1F0-01A7-B55B-1E1AD412A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5" t="26827" r="12015" b="26827"/>
          <a:stretch>
            <a:fillRect/>
          </a:stretch>
        </p:blipFill>
        <p:spPr>
          <a:xfrm>
            <a:off x="-141514" y="0"/>
            <a:ext cx="2189703" cy="1335827"/>
          </a:xfrm>
          <a:prstGeom prst="rect">
            <a:avLst/>
          </a:prstGeom>
        </p:spPr>
      </p:pic>
      <p:sp>
        <p:nvSpPr>
          <p:cNvPr id="2" name="ProgressBar">
            <a:extLst>
              <a:ext uri="{FF2B5EF4-FFF2-40B4-BE49-F238E27FC236}">
                <a16:creationId xmlns:a16="http://schemas.microsoft.com/office/drawing/2014/main" id="{11B8BDAE-E39F-146C-1B70-474530C329CB}"/>
              </a:ext>
            </a:extLst>
          </p:cNvPr>
          <p:cNvSpPr/>
          <p:nvPr/>
        </p:nvSpPr>
        <p:spPr>
          <a:xfrm>
            <a:off x="0" y="6731000"/>
            <a:ext cx="11254154" cy="127000"/>
          </a:xfrm>
          <a:prstGeom prst="rect">
            <a:avLst/>
          </a:prstGeom>
          <a:solidFill>
            <a:srgbClr val="FFA5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52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F6763-D2C6-C6D3-3650-8AFB989D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0" y="2460171"/>
            <a:ext cx="6096000" cy="1828800"/>
          </a:xfrm>
        </p:spPr>
        <p:txBody>
          <a:bodyPr>
            <a:normAutofit/>
          </a:bodyPr>
          <a:lstStyle/>
          <a:p>
            <a:r>
              <a:rPr lang="en-GB" sz="11500" b="1" dirty="0"/>
              <a:t>Thank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65DBC-7A17-E8EA-F4CA-A585F240D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13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72EE9-2792-3297-EF0C-9EA502186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5" t="26827" r="12015" b="26827"/>
          <a:stretch>
            <a:fillRect/>
          </a:stretch>
        </p:blipFill>
        <p:spPr>
          <a:xfrm>
            <a:off x="4413482" y="968829"/>
            <a:ext cx="3365036" cy="2052836"/>
          </a:xfrm>
          <a:prstGeom prst="rect">
            <a:avLst/>
          </a:prstGeom>
        </p:spPr>
      </p:pic>
      <p:sp>
        <p:nvSpPr>
          <p:cNvPr id="3" name="ProgressBar">
            <a:extLst>
              <a:ext uri="{FF2B5EF4-FFF2-40B4-BE49-F238E27FC236}">
                <a16:creationId xmlns:a16="http://schemas.microsoft.com/office/drawing/2014/main" id="{06858C41-FCDE-5566-B736-9731A622F26E}"/>
              </a:ext>
            </a:extLst>
          </p:cNvPr>
          <p:cNvSpPr/>
          <p:nvPr/>
        </p:nvSpPr>
        <p:spPr>
          <a:xfrm>
            <a:off x="0" y="6731000"/>
            <a:ext cx="12192000" cy="127000"/>
          </a:xfrm>
          <a:prstGeom prst="rect">
            <a:avLst/>
          </a:prstGeom>
          <a:solidFill>
            <a:srgbClr val="FFA5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1086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70C63-9139-6705-0B9E-ECAC3D50A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E0815-F2CD-251C-0A15-4015DB08C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Why SQL?</a:t>
            </a:r>
          </a:p>
          <a:p>
            <a:r>
              <a:rPr lang="en-GB" dirty="0"/>
              <a:t>The Current Problem.</a:t>
            </a:r>
          </a:p>
          <a:p>
            <a:r>
              <a:rPr lang="en-GB" dirty="0"/>
              <a:t>What’s Gamified Learning?</a:t>
            </a:r>
          </a:p>
          <a:p>
            <a:r>
              <a:rPr lang="en-GB" dirty="0"/>
              <a:t>What’s Adaptive Difficulty?</a:t>
            </a:r>
          </a:p>
          <a:p>
            <a:r>
              <a:rPr lang="en-GB" dirty="0"/>
              <a:t>Traditional Vs Gamified Learning.</a:t>
            </a:r>
          </a:p>
          <a:p>
            <a:r>
              <a:rPr lang="en-GB" dirty="0"/>
              <a:t>What’s SQL Safari?</a:t>
            </a:r>
          </a:p>
          <a:p>
            <a:r>
              <a:rPr lang="en-GB" dirty="0"/>
              <a:t>Technology Stack</a:t>
            </a:r>
          </a:p>
          <a:p>
            <a:r>
              <a:rPr lang="en-GB" dirty="0"/>
              <a:t>Future Improvements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27469-6B43-F014-D1D4-311DCAABD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2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C4E644-BB40-5311-F3E0-4E39825AD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895" y="408781"/>
            <a:ext cx="6040438" cy="6040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2F8951-09EB-BB29-0F25-2A631C752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5" t="26827" r="12015" b="26827"/>
          <a:stretch>
            <a:fillRect/>
          </a:stretch>
        </p:blipFill>
        <p:spPr>
          <a:xfrm>
            <a:off x="10002297" y="4841136"/>
            <a:ext cx="2189703" cy="13358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FEDED5-8308-F594-BE92-D6E6D6B00E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364230" y="4393066"/>
            <a:ext cx="3567793" cy="3567793"/>
          </a:xfrm>
          <a:prstGeom prst="rect">
            <a:avLst/>
          </a:prstGeom>
        </p:spPr>
      </p:pic>
      <p:sp>
        <p:nvSpPr>
          <p:cNvPr id="10" name="ProgressBar">
            <a:extLst>
              <a:ext uri="{FF2B5EF4-FFF2-40B4-BE49-F238E27FC236}">
                <a16:creationId xmlns:a16="http://schemas.microsoft.com/office/drawing/2014/main" id="{48E1011A-AFCC-562E-5E1C-0BB7A330F152}"/>
              </a:ext>
            </a:extLst>
          </p:cNvPr>
          <p:cNvSpPr/>
          <p:nvPr/>
        </p:nvSpPr>
        <p:spPr>
          <a:xfrm>
            <a:off x="0" y="6731000"/>
            <a:ext cx="1875692" cy="127000"/>
          </a:xfrm>
          <a:prstGeom prst="rect">
            <a:avLst/>
          </a:prstGeom>
          <a:solidFill>
            <a:srgbClr val="FFA5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029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A596B-4A6F-884B-4347-19CAC643C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95272" y="365125"/>
            <a:ext cx="10515600" cy="1325563"/>
          </a:xfrm>
        </p:spPr>
        <p:txBody>
          <a:bodyPr/>
          <a:lstStyle/>
          <a:p>
            <a:pPr algn="r"/>
            <a:r>
              <a:rPr lang="en-GB" dirty="0"/>
              <a:t>Why SQL?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D819C6A-A8EB-86A2-F03B-03F4642E7F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143143" y="1690688"/>
            <a:ext cx="5210657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SQL is the language of databases.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Used in many field.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Essential for data analysis.</a:t>
            </a:r>
          </a:p>
        </p:txBody>
      </p:sp>
      <p:pic>
        <p:nvPicPr>
          <p:cNvPr id="1027" name="Picture 3" descr="SQL Database | Custom software | Netgen">
            <a:extLst>
              <a:ext uri="{FF2B5EF4-FFF2-40B4-BE49-F238E27FC236}">
                <a16:creationId xmlns:a16="http://schemas.microsoft.com/office/drawing/2014/main" id="{CC5CAA0C-3F43-DC9F-00FA-162DEEAED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6" y="495858"/>
            <a:ext cx="6079787" cy="607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709F69-C830-98F1-110F-D07A6E29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3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BFC694-DBC6-77A8-ABED-827680BBD2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5" t="26827" r="12015" b="26827"/>
          <a:stretch>
            <a:fillRect/>
          </a:stretch>
        </p:blipFill>
        <p:spPr>
          <a:xfrm>
            <a:off x="8892212" y="354861"/>
            <a:ext cx="2189703" cy="1335827"/>
          </a:xfrm>
          <a:prstGeom prst="rect">
            <a:avLst/>
          </a:prstGeom>
        </p:spPr>
      </p:pic>
      <p:sp>
        <p:nvSpPr>
          <p:cNvPr id="10" name="ProgressBar">
            <a:extLst>
              <a:ext uri="{FF2B5EF4-FFF2-40B4-BE49-F238E27FC236}">
                <a16:creationId xmlns:a16="http://schemas.microsoft.com/office/drawing/2014/main" id="{3CE12EAE-BDE8-9119-8277-9B75F572A0E9}"/>
              </a:ext>
            </a:extLst>
          </p:cNvPr>
          <p:cNvSpPr/>
          <p:nvPr/>
        </p:nvSpPr>
        <p:spPr>
          <a:xfrm>
            <a:off x="0" y="6731000"/>
            <a:ext cx="2813539" cy="127000"/>
          </a:xfrm>
          <a:prstGeom prst="rect">
            <a:avLst/>
          </a:prstGeom>
          <a:solidFill>
            <a:srgbClr val="FFA5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2465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85781-58B7-83B8-D949-1271D9780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Current Problem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1977D-1738-8EED-6CA0-4749231A1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Students find learning SQL is boring.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06C184-7C12-3D02-9926-66AC627E25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3464" y1="67484" x2="54739" y2="65196"/>
                        <a14:foregroundMark x1="54739" y1="65196" x2="45915" y2="64624"/>
                        <a14:foregroundMark x1="45915" y1="64624" x2="53350" y2="66503"/>
                        <a14:foregroundMark x1="53350" y1="66503" x2="44363" y2="68137"/>
                        <a14:foregroundMark x1="44363" y1="68137" x2="53676" y2="69199"/>
                        <a14:foregroundMark x1="53676" y1="69199" x2="46078" y2="70507"/>
                        <a14:foregroundMark x1="52124" y1="70915" x2="55556" y2="69199"/>
                        <a14:foregroundMark x1="55556" y1="67075" x2="52042" y2="734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676" y="-1215958"/>
            <a:ext cx="9153728" cy="915372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296E1-19D1-3D70-B199-E91AB21EF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4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DB54AE-6610-0FD3-0626-437F629FC4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5" t="26827" r="12015" b="26827"/>
          <a:stretch>
            <a:fillRect/>
          </a:stretch>
        </p:blipFill>
        <p:spPr>
          <a:xfrm>
            <a:off x="566057" y="5509049"/>
            <a:ext cx="2189703" cy="1335827"/>
          </a:xfrm>
          <a:prstGeom prst="rect">
            <a:avLst/>
          </a:prstGeom>
        </p:spPr>
      </p:pic>
      <p:sp>
        <p:nvSpPr>
          <p:cNvPr id="4" name="ProgressBar">
            <a:extLst>
              <a:ext uri="{FF2B5EF4-FFF2-40B4-BE49-F238E27FC236}">
                <a16:creationId xmlns:a16="http://schemas.microsoft.com/office/drawing/2014/main" id="{6A1C697B-D8A7-FBEA-14EC-8A266C331C36}"/>
              </a:ext>
            </a:extLst>
          </p:cNvPr>
          <p:cNvSpPr/>
          <p:nvPr/>
        </p:nvSpPr>
        <p:spPr>
          <a:xfrm>
            <a:off x="0" y="6731000"/>
            <a:ext cx="3751385" cy="127000"/>
          </a:xfrm>
          <a:prstGeom prst="rect">
            <a:avLst/>
          </a:prstGeom>
          <a:solidFill>
            <a:srgbClr val="FFA5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1238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55CD8-D7CC-88CE-CC36-DCA1C6827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CEC1-7680-6F0E-D73B-C35659CC7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dirty="0"/>
              <a:t>Why Gamified Learning?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54C2D33-ED69-1096-EBD3-EBBC62D408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09034" y="1690688"/>
            <a:ext cx="5704767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Learning feels like playing a game.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Increases motivation &amp; engagement.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5CFB1A-A1D4-E3BF-98E9-A7024EF44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85" b="94249" l="9855" r="89984">
                        <a14:foregroundMark x1="16963" y1="25879" x2="19548" y2="34026"/>
                        <a14:foregroundMark x1="19548" y1="34026" x2="23748" y2="38818"/>
                        <a14:foregroundMark x1="17447" y1="26677" x2="23748" y2="37380"/>
                        <a14:foregroundMark x1="23748" y1="37380" x2="23263" y2="39936"/>
                        <a14:foregroundMark x1="18578" y1="22524" x2="24394" y2="36901"/>
                        <a14:foregroundMark x1="24394" y1="36901" x2="24394" y2="39297"/>
                        <a14:foregroundMark x1="18901" y1="26038" x2="24071" y2="39297"/>
                        <a14:foregroundMark x1="27948" y1="29233" x2="35864" y2="44728"/>
                        <a14:foregroundMark x1="35218" y1="32428" x2="40226" y2="42652"/>
                        <a14:foregroundMark x1="41842" y1="38978" x2="44103" y2="47604"/>
                        <a14:foregroundMark x1="38934" y1="40415" x2="49596" y2="44728"/>
                        <a14:foregroundMark x1="54604" y1="32428" x2="51050" y2="41214"/>
                        <a14:foregroundMark x1="51050" y1="33706" x2="46527" y2="40096"/>
                        <a14:foregroundMark x1="47496" y1="36581" x2="41195" y2="46166"/>
                        <a14:foregroundMark x1="41195" y1="61182" x2="45719" y2="67412"/>
                        <a14:foregroundMark x1="43619" y1="88818" x2="44426" y2="91374"/>
                        <a14:foregroundMark x1="36511" y1="90895" x2="44750" y2="93610"/>
                        <a14:foregroundMark x1="44750" y1="93610" x2="45234" y2="93610"/>
                        <a14:foregroundMark x1="43134" y1="94249" x2="49273" y2="87700"/>
                        <a14:foregroundMark x1="49273" y1="87700" x2="49111" y2="873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14501" y="-644428"/>
            <a:ext cx="6682357" cy="67579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FD4686-EDDD-E9AC-5BE5-2EDEFA481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5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7F48FA-6F91-42B7-072E-48CA970096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5" t="26827" r="12015" b="26827"/>
          <a:stretch>
            <a:fillRect/>
          </a:stretch>
        </p:blipFill>
        <p:spPr>
          <a:xfrm>
            <a:off x="9427028" y="5020523"/>
            <a:ext cx="2189703" cy="1335827"/>
          </a:xfrm>
          <a:prstGeom prst="rect">
            <a:avLst/>
          </a:prstGeom>
        </p:spPr>
      </p:pic>
      <p:sp>
        <p:nvSpPr>
          <p:cNvPr id="7" name="ProgressBar">
            <a:extLst>
              <a:ext uri="{FF2B5EF4-FFF2-40B4-BE49-F238E27FC236}">
                <a16:creationId xmlns:a16="http://schemas.microsoft.com/office/drawing/2014/main" id="{27C00DC0-5715-8E72-3902-9B1465E17E57}"/>
              </a:ext>
            </a:extLst>
          </p:cNvPr>
          <p:cNvSpPr/>
          <p:nvPr/>
        </p:nvSpPr>
        <p:spPr>
          <a:xfrm>
            <a:off x="0" y="6731000"/>
            <a:ext cx="4689231" cy="127000"/>
          </a:xfrm>
          <a:prstGeom prst="rect">
            <a:avLst/>
          </a:prstGeom>
          <a:solidFill>
            <a:srgbClr val="FFA5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625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57534-E3CD-8F85-A775-C62E05818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604" y="452674"/>
            <a:ext cx="7436796" cy="1325563"/>
          </a:xfrm>
        </p:spPr>
        <p:txBody>
          <a:bodyPr/>
          <a:lstStyle/>
          <a:p>
            <a:pPr algn="r"/>
            <a:r>
              <a:rPr lang="en-GB" dirty="0"/>
              <a:t>Why Gamified Learning? Contd..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D7AF63C-9591-3874-171D-3614143DF7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41506" y="1778237"/>
            <a:ext cx="294478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Rewards.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Progress tracking.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389014-221E-8701-6256-6A6D11A3AF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861"/>
          <a:stretch>
            <a:fillRect/>
          </a:stretch>
        </p:blipFill>
        <p:spPr>
          <a:xfrm>
            <a:off x="541506" y="2928026"/>
            <a:ext cx="11231542" cy="344659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B1D121-0BEB-7460-D65D-C6764F189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6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4E583B-7249-FB1C-F499-87F8640D1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5" t="26827" r="12015" b="26827"/>
          <a:stretch>
            <a:fillRect/>
          </a:stretch>
        </p:blipFill>
        <p:spPr>
          <a:xfrm>
            <a:off x="8019065" y="483384"/>
            <a:ext cx="2189703" cy="1335827"/>
          </a:xfrm>
          <a:prstGeom prst="rect">
            <a:avLst/>
          </a:prstGeom>
        </p:spPr>
      </p:pic>
      <p:sp>
        <p:nvSpPr>
          <p:cNvPr id="3" name="ProgressBar">
            <a:extLst>
              <a:ext uri="{FF2B5EF4-FFF2-40B4-BE49-F238E27FC236}">
                <a16:creationId xmlns:a16="http://schemas.microsoft.com/office/drawing/2014/main" id="{C43DF764-7831-5BED-80EC-B89A5171826F}"/>
              </a:ext>
            </a:extLst>
          </p:cNvPr>
          <p:cNvSpPr/>
          <p:nvPr/>
        </p:nvSpPr>
        <p:spPr>
          <a:xfrm>
            <a:off x="0" y="6731000"/>
            <a:ext cx="5627077" cy="127000"/>
          </a:xfrm>
          <a:prstGeom prst="rect">
            <a:avLst/>
          </a:prstGeom>
          <a:solidFill>
            <a:srgbClr val="FFA5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277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ifficulty Stock Illustrations – 46,422 Difficulty Stock Illustrations,  Vectors &amp; Clipart - Dreamstime">
            <a:extLst>
              <a:ext uri="{FF2B5EF4-FFF2-40B4-BE49-F238E27FC236}">
                <a16:creationId xmlns:a16="http://schemas.microsoft.com/office/drawing/2014/main" id="{A2DF86B3-A437-5486-6FAC-262CA9B10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863" y="0"/>
            <a:ext cx="8758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3DCB5-B62E-AF48-BA2A-16DAAB8C4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Adaptive Difficulty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FC203-834B-9CAF-9DA0-94A7AE43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student struggles show hints, easier steps.</a:t>
            </a:r>
          </a:p>
          <a:p>
            <a:r>
              <a:rPr lang="en-US" dirty="0"/>
              <a:t>Game adjust difficulty level by level.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3E1DC-EA4F-C820-F8AF-FB3D35995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7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A0E02-E9B9-1DE3-B5BC-E4EE6849F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5" t="26827" r="12015" b="26827"/>
          <a:stretch>
            <a:fillRect/>
          </a:stretch>
        </p:blipFill>
        <p:spPr>
          <a:xfrm>
            <a:off x="9982200" y="136525"/>
            <a:ext cx="2189703" cy="1335827"/>
          </a:xfrm>
          <a:prstGeom prst="rect">
            <a:avLst/>
          </a:prstGeom>
        </p:spPr>
      </p:pic>
      <p:sp>
        <p:nvSpPr>
          <p:cNvPr id="6" name="ProgressBar">
            <a:extLst>
              <a:ext uri="{FF2B5EF4-FFF2-40B4-BE49-F238E27FC236}">
                <a16:creationId xmlns:a16="http://schemas.microsoft.com/office/drawing/2014/main" id="{B13B5941-3BFD-4EF6-AED0-9AA623432B5A}"/>
              </a:ext>
            </a:extLst>
          </p:cNvPr>
          <p:cNvSpPr/>
          <p:nvPr/>
        </p:nvSpPr>
        <p:spPr>
          <a:xfrm>
            <a:off x="0" y="6731000"/>
            <a:ext cx="6564923" cy="127000"/>
          </a:xfrm>
          <a:prstGeom prst="rect">
            <a:avLst/>
          </a:prstGeom>
          <a:solidFill>
            <a:srgbClr val="FFA5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158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07E2D-68DA-DD93-0793-230AD50F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9396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Traditional vs Gamified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88BED-6F62-B45A-4BBE-3F2F3EA5C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803" y="1570680"/>
            <a:ext cx="10515600" cy="4351338"/>
          </a:xfrm>
        </p:spPr>
        <p:txBody>
          <a:bodyPr/>
          <a:lstStyle/>
          <a:p>
            <a:r>
              <a:rPr lang="fr-FR" dirty="0" err="1"/>
              <a:t>Traditional</a:t>
            </a:r>
            <a:r>
              <a:rPr lang="fr-FR" dirty="0"/>
              <a:t>: lectures, </a:t>
            </a:r>
            <a:r>
              <a:rPr lang="fr-FR" dirty="0" err="1"/>
              <a:t>fixed</a:t>
            </a:r>
            <a:r>
              <a:rPr lang="fr-FR" dirty="0"/>
              <a:t> </a:t>
            </a:r>
            <a:r>
              <a:rPr lang="fr-FR" dirty="0" err="1"/>
              <a:t>exercises</a:t>
            </a:r>
            <a:r>
              <a:rPr lang="fr-FR" dirty="0"/>
              <a:t>, </a:t>
            </a:r>
            <a:r>
              <a:rPr lang="fr-FR" dirty="0" err="1"/>
              <a:t>low</a:t>
            </a:r>
            <a:r>
              <a:rPr lang="fr-FR" dirty="0"/>
              <a:t> engagement.</a:t>
            </a:r>
          </a:p>
          <a:p>
            <a:r>
              <a:rPr lang="en-GB" dirty="0"/>
              <a:t>Gamified: story-driven, interactive, rewarding.</a:t>
            </a:r>
          </a:p>
        </p:txBody>
      </p:sp>
      <p:pic>
        <p:nvPicPr>
          <p:cNvPr id="7170" name="Picture 2" descr="Animation or Traditional Teaching? Which Boosts Learning?">
            <a:extLst>
              <a:ext uri="{FF2B5EF4-FFF2-40B4-BE49-F238E27FC236}">
                <a16:creationId xmlns:a16="http://schemas.microsoft.com/office/drawing/2014/main" id="{EE092B9C-3B94-FC9C-5547-68B3C8580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03" y="2733571"/>
            <a:ext cx="5900197" cy="403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F6BCA95E-C13E-8A2A-7686-A55A833AD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6000" l="4800" r="92400">
                        <a14:foregroundMark x1="17300" y1="62000" x2="14300" y2="73600"/>
                        <a14:foregroundMark x1="14300" y1="73600" x2="13900" y2="85600"/>
                        <a14:foregroundMark x1="13900" y1="85600" x2="15400" y2="90000"/>
                        <a14:foregroundMark x1="36600" y1="87200" x2="45400" y2="88200"/>
                        <a14:foregroundMark x1="21600" y1="78000" x2="23300" y2="89800"/>
                        <a14:foregroundMark x1="23300" y1="89800" x2="32700" y2="93200"/>
                        <a14:foregroundMark x1="32700" y1="93200" x2="36900" y2="92600"/>
                        <a14:foregroundMark x1="21000" y1="70000" x2="18600" y2="73800"/>
                        <a14:foregroundMark x1="10600" y1="80600" x2="18400" y2="94800"/>
                        <a14:foregroundMark x1="18400" y1="94800" x2="23500" y2="96000"/>
                        <a14:foregroundMark x1="9900" y1="84200" x2="14700" y2="90400"/>
                        <a14:foregroundMark x1="8800" y1="80600" x2="11400" y2="91600"/>
                        <a14:foregroundMark x1="8800" y1="89600" x2="9700" y2="76400"/>
                        <a14:foregroundMark x1="9700" y1="76400" x2="11900" y2="76200"/>
                        <a14:foregroundMark x1="12000" y1="76800" x2="4800" y2="83000"/>
                        <a14:foregroundMark x1="4800" y1="83000" x2="12700" y2="93000"/>
                        <a14:foregroundMark x1="81100" y1="74200" x2="90600" y2="77400"/>
                        <a14:foregroundMark x1="90600" y1="77400" x2="92400" y2="90400"/>
                        <a14:foregroundMark x1="92400" y1="90400" x2="77600" y2="95800"/>
                        <a14:foregroundMark x1="67400" y1="55200" x2="69600" y2="66200"/>
                        <a14:foregroundMark x1="69900" y1="56600" x2="71200" y2="68600"/>
                        <a14:foregroundMark x1="75400" y1="60200" x2="73600" y2="74800"/>
                        <a14:foregroundMark x1="72800" y1="62200" x2="73300" y2="76600"/>
                        <a14:foregroundMark x1="54500" y1="74000" x2="52100" y2="83000"/>
                        <a14:foregroundMark x1="57000" y1="73600" x2="48700" y2="86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39079"/>
            <a:ext cx="6096000" cy="412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5D372-D370-35A3-1A73-E3C1255E0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8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1C014B-BB84-82E2-3902-5E2236669D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5" t="26827" r="12015" b="26827"/>
          <a:stretch>
            <a:fillRect/>
          </a:stretch>
        </p:blipFill>
        <p:spPr>
          <a:xfrm>
            <a:off x="0" y="86362"/>
            <a:ext cx="2189703" cy="1335827"/>
          </a:xfrm>
          <a:prstGeom prst="rect">
            <a:avLst/>
          </a:prstGeom>
        </p:spPr>
      </p:pic>
      <p:sp>
        <p:nvSpPr>
          <p:cNvPr id="6" name="ProgressBar">
            <a:extLst>
              <a:ext uri="{FF2B5EF4-FFF2-40B4-BE49-F238E27FC236}">
                <a16:creationId xmlns:a16="http://schemas.microsoft.com/office/drawing/2014/main" id="{2DC2E731-CC54-3D98-18C6-A287D047D7F6}"/>
              </a:ext>
            </a:extLst>
          </p:cNvPr>
          <p:cNvSpPr/>
          <p:nvPr/>
        </p:nvSpPr>
        <p:spPr>
          <a:xfrm>
            <a:off x="0" y="6731000"/>
            <a:ext cx="7502769" cy="127000"/>
          </a:xfrm>
          <a:prstGeom prst="rect">
            <a:avLst/>
          </a:prstGeom>
          <a:solidFill>
            <a:srgbClr val="FFA5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293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22D2F-172D-A591-B599-FA9C8DB73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SQL Safari?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470D6-C287-EDE0-C14D-1571EFD85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narrative-driven game across Sri Lanka’s provinces.</a:t>
            </a:r>
          </a:p>
          <a:p>
            <a:r>
              <a:rPr lang="en-US" dirty="0"/>
              <a:t>Each province is a level.</a:t>
            </a:r>
          </a:p>
          <a:p>
            <a:r>
              <a:rPr lang="en-US" dirty="0"/>
              <a:t>Players complete SQL tasks to level up.</a:t>
            </a:r>
          </a:p>
          <a:p>
            <a:r>
              <a:rPr lang="en-US" dirty="0"/>
              <a:t>Immediate feedback, hints, and achievements.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230765-0D42-53B6-0DAE-7F9557E2A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0" y="-25740"/>
            <a:ext cx="3567793" cy="35677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F3A7D4-572B-537D-5425-29D4FC2C8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025" y="3733800"/>
            <a:ext cx="3124200" cy="3124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85EFB9-9722-4FCE-0BD8-46FC11D32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314" y="2950028"/>
            <a:ext cx="4049486" cy="40494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DFDD58-4214-2D24-8725-B67CFDB74D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675" y="3542053"/>
            <a:ext cx="3446008" cy="3446008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EA903E4-500D-49A7-5D61-762324170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AB6B-FEE7-4556-A9A7-3A7F3E20033A}" type="slidenum">
              <a:rPr lang="en-GB" smtClean="0"/>
              <a:t>9</a:t>
            </a:fld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6A57C12-EBD0-012E-CB95-570AFC7D89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5" t="26827" r="12015" b="26827"/>
          <a:stretch>
            <a:fillRect/>
          </a:stretch>
        </p:blipFill>
        <p:spPr>
          <a:xfrm>
            <a:off x="5218679" y="384086"/>
            <a:ext cx="2189703" cy="1335827"/>
          </a:xfrm>
          <a:prstGeom prst="rect">
            <a:avLst/>
          </a:prstGeom>
        </p:spPr>
      </p:pic>
      <p:sp>
        <p:nvSpPr>
          <p:cNvPr id="4" name="ProgressBar">
            <a:extLst>
              <a:ext uri="{FF2B5EF4-FFF2-40B4-BE49-F238E27FC236}">
                <a16:creationId xmlns:a16="http://schemas.microsoft.com/office/drawing/2014/main" id="{84CAA235-DAD1-C19F-FDA5-7BAAB8B659C3}"/>
              </a:ext>
            </a:extLst>
          </p:cNvPr>
          <p:cNvSpPr/>
          <p:nvPr/>
        </p:nvSpPr>
        <p:spPr>
          <a:xfrm>
            <a:off x="0" y="6731000"/>
            <a:ext cx="8440615" cy="127000"/>
          </a:xfrm>
          <a:prstGeom prst="rect">
            <a:avLst/>
          </a:prstGeom>
          <a:solidFill>
            <a:srgbClr val="FFA5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518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263</Words>
  <Application>Microsoft Office PowerPoint</Application>
  <PresentationFormat>Widescreen</PresentationFormat>
  <Paragraphs>77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SQL Safari Gamified Learning for SQL</vt:lpstr>
      <vt:lpstr>Content</vt:lpstr>
      <vt:lpstr>Why SQL?</vt:lpstr>
      <vt:lpstr>Current Problem</vt:lpstr>
      <vt:lpstr>Why Gamified Learning?</vt:lpstr>
      <vt:lpstr>Why Gamified Learning? Contd..</vt:lpstr>
      <vt:lpstr>Adaptive Difficulty</vt:lpstr>
      <vt:lpstr>Traditional vs Gamified Learning</vt:lpstr>
      <vt:lpstr>What is SQL Safari?</vt:lpstr>
      <vt:lpstr>Technology Stack</vt:lpstr>
      <vt:lpstr>Future Improvements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Salinda Sandaruwan</dc:creator>
  <cp:lastModifiedBy>Salinda Sandaruwan</cp:lastModifiedBy>
  <cp:revision>104</cp:revision>
  <dcterms:created xsi:type="dcterms:W3CDTF">2025-09-06T12:35:16Z</dcterms:created>
  <dcterms:modified xsi:type="dcterms:W3CDTF">2025-09-12T13:07:01Z</dcterms:modified>
</cp:coreProperties>
</file>